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title, the format and the running time, and your name, over one image that sets the mood: a place, a light, a moment from the film. Use a picture you have the right to use.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logline on its own, as large as it will go. If it needs more than one sentence, work on the logline before the deck. The logline guide is at scriptopus.com/how-to-write-a-logline.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or four lines in your own voice: what drew you to the story, and what you bring to it, such as experience or a connection to its world. If the story touches something happening now, add a line on why now.</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to three short paragraphs. If the deck will be read without you, give the ending. In a room you can stop earlier and tell the rest aloud.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lead and the two or three people who matter most, a line each on who they are and what they want. Use images of a type rather than photographs of actors, so nobody reads them as casting.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and when, and what the place does to the people in it. Two or three lines and one strong image.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to six images chosen for their light, colour and texture, each with a line saying what it stands for. Your own photographs, licensed images and public domain work can go anywhere. Stills from other films are references only: credit them, and swap them out before the deck goes anywhere public.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to four films or shows that share its tone and its scale, with a reason for each. Keep them recent, from the last few years, and close to your budget.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a series: how an episode starts, what happens in it and when it ends, then where season one goes. For a film: whatever makes it particular, such as a key sequence, the music or the sound. Delete the half you don't need.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Everyone attached, with a photograph, a name, a role and their best credit. On your own, write a short bio instead.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draft you are on, who owns the rights, anyone attached, and what you are asking for: a read, a meeting, development money. A producer's deck adds the budget range, the money raised so far and the plan for reaching an audience.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Names, email and phone again. The last slide is the one left on the screen when the talking starts, so repeat the title image here.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Image: One image that sets the mood"/>
          <p:cNvSpPr/>
          <p:nvPr/>
        </p:nvSpPr>
        <p:spPr>
          <a:xfrm>
            <a:off x="0" y="0"/>
            <a:ext cx="12191695" cy="6858000"/>
          </a:xfrm>
          <a:prstGeom prst="rect">
            <a:avLst/>
          </a:prstGeom>
          <a:solidFill>
            <a:srgbClr val="E4E4E7"/>
          </a:solidFill>
          <a:ln>
            <a:noFill/>
          </a:ln>
        </p:spPr>
        <p:txBody>
          <a:bodyPr rtlCol="0" anchor="t" wrap="square" tIns="457200" rIns="548640"/>
          <a:lstStyle/>
          <a:p>
            <a:pPr algn="r"/>
            <a:r>
              <a:rPr sz="1800">
                <a:solidFill>
                  <a:srgbClr val="71717A"/>
                </a:solidFill>
                <a:latin typeface="Arial"/>
              </a:rPr>
              <a:t>One image that sets the mood</a:t>
            </a:r>
          </a:p>
        </p:txBody>
      </p:sp>
      <p:sp>
        <p:nvSpPr>
          <p:cNvPr id="3" name="TextBox 2"/>
          <p:cNvSpPr txBox="1"/>
          <p:nvPr/>
        </p:nvSpPr>
        <p:spPr>
          <a:xfrm>
            <a:off x="731520" y="457200"/>
            <a:ext cx="685800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Title slide. Purpose: set the mood and say what it is. Delete this line.</a:t>
            </a:r>
          </a:p>
        </p:txBody>
      </p:sp>
      <p:sp>
        <p:nvSpPr>
          <p:cNvPr id="4" name="TextBox 3"/>
          <p:cNvSpPr txBox="1"/>
          <p:nvPr/>
        </p:nvSpPr>
        <p:spPr>
          <a:xfrm>
            <a:off x="731520" y="3703320"/>
            <a:ext cx="10515600" cy="1097280"/>
          </a:xfrm>
          <a:prstGeom prst="rect">
            <a:avLst/>
          </a:prstGeom>
          <a:noFill/>
        </p:spPr>
        <p:txBody>
          <a:bodyPr wrap="square">
            <a:spAutoFit/>
          </a:bodyPr>
          <a:lstStyle/>
          <a:p>
            <a:pPr algn="l">
              <a:lnSpc>
                <a:spcPct val="120000"/>
              </a:lnSpc>
              <a:spcAft>
                <a:spcPts val="1000"/>
              </a:spcAft>
            </a:pPr>
            <a:r>
              <a:rPr sz="6000" b="1" i="0">
                <a:solidFill>
                  <a:srgbClr val="18181B"/>
                </a:solidFill>
                <a:latin typeface="Georgia"/>
              </a:rPr>
              <a:t>YOUR TITLE</a:t>
            </a:r>
          </a:p>
        </p:txBody>
      </p:sp>
      <p:sp>
        <p:nvSpPr>
          <p:cNvPr id="5" name="TextBox 4"/>
          <p:cNvSpPr txBox="1"/>
          <p:nvPr/>
        </p:nvSpPr>
        <p:spPr>
          <a:xfrm>
            <a:off x="731520" y="4800600"/>
            <a:ext cx="10515600" cy="548640"/>
          </a:xfrm>
          <a:prstGeom prst="rect">
            <a:avLst/>
          </a:prstGeom>
          <a:noFill/>
        </p:spPr>
        <p:txBody>
          <a:bodyPr wrap="square">
            <a:spAutoFit/>
          </a:bodyPr>
          <a:lstStyle/>
          <a:p>
            <a:pPr algn="l">
              <a:lnSpc>
                <a:spcPct val="120000"/>
              </a:lnSpc>
              <a:spcAft>
                <a:spcPts val="1000"/>
              </a:spcAft>
            </a:pPr>
            <a:r>
              <a:rPr sz="2800" b="0" i="0">
                <a:solidFill>
                  <a:srgbClr val="3F3F46"/>
                </a:solidFill>
                <a:latin typeface="Arial"/>
              </a:rPr>
              <a:t>Feature drama, about 100 minutes</a:t>
            </a:r>
          </a:p>
        </p:txBody>
      </p:sp>
      <p:sp>
        <p:nvSpPr>
          <p:cNvPr id="6" name="TextBox 5"/>
          <p:cNvSpPr txBox="1"/>
          <p:nvPr/>
        </p:nvSpPr>
        <p:spPr>
          <a:xfrm>
            <a:off x="731520" y="5394960"/>
            <a:ext cx="10515600"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Written by Your Name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Logline</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the story in one sentence. Delete this line.</a:t>
            </a:r>
          </a:p>
        </p:txBody>
      </p:sp>
      <p:sp>
        <p:nvSpPr>
          <p:cNvPr id="4" name="TextBox 3"/>
          <p:cNvSpPr txBox="1"/>
          <p:nvPr/>
        </p:nvSpPr>
        <p:spPr>
          <a:xfrm>
            <a:off x="1097280" y="2286000"/>
            <a:ext cx="9966960" cy="2743200"/>
          </a:xfrm>
          <a:prstGeom prst="rect">
            <a:avLst/>
          </a:prstGeom>
          <a:noFill/>
        </p:spPr>
        <p:txBody>
          <a:bodyPr wrap="square">
            <a:spAutoFit/>
          </a:bodyPr>
          <a:lstStyle/>
          <a:p>
            <a:pPr algn="l">
              <a:lnSpc>
                <a:spcPct val="120000"/>
              </a:lnSpc>
              <a:spcAft>
                <a:spcPts val="1000"/>
              </a:spcAft>
            </a:pPr>
            <a:r>
              <a:rPr sz="3600" b="0" i="0">
                <a:solidFill>
                  <a:srgbClr val="18181B"/>
                </a:solidFill>
                <a:latin typeface="Georgia"/>
              </a:rPr>
              <a:t>One sentence: who it is about, what happens to them, what they have to do, and what stands in the way.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Why this, and why you</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show why the story belongs to you. Delete this line.</a:t>
            </a:r>
          </a:p>
        </p:txBody>
      </p:sp>
      <p:sp>
        <p:nvSpPr>
          <p:cNvPr id="4" name="TextBox 3"/>
          <p:cNvSpPr txBox="1"/>
          <p:nvPr/>
        </p:nvSpPr>
        <p:spPr>
          <a:xfrm>
            <a:off x="548640" y="1828800"/>
            <a:ext cx="11064240" cy="4389120"/>
          </a:xfrm>
          <a:prstGeom prst="rect">
            <a:avLst/>
          </a:prstGeom>
          <a:noFill/>
        </p:spPr>
        <p:txBody>
          <a:bodyPr wrap="square">
            <a:spAutoFit/>
          </a:bodyPr>
          <a:lstStyle/>
          <a:p>
            <a:pPr algn="l">
              <a:lnSpc>
                <a:spcPct val="120000"/>
              </a:lnSpc>
              <a:spcAft>
                <a:spcPts val="1000"/>
              </a:spcAft>
            </a:pPr>
            <a:r>
              <a:rPr sz="2800" b="0" i="0">
                <a:solidFill>
                  <a:srgbClr val="3F3F46"/>
                </a:solidFill>
                <a:latin typeface="Arial"/>
              </a:rPr>
              <a:t>What drew you to this story.</a:t>
            </a:r>
          </a:p>
          <a:p>
            <a:pPr algn="l">
              <a:lnSpc>
                <a:spcPct val="120000"/>
              </a:lnSpc>
              <a:spcAft>
                <a:spcPts val="1000"/>
              </a:spcAft>
            </a:pPr>
            <a:r>
              <a:rPr sz="2800" b="0" i="0">
                <a:solidFill>
                  <a:srgbClr val="3F3F46"/>
                </a:solidFill>
                <a:latin typeface="Arial"/>
              </a:rPr>
              <a:t>What you bring to it: experience, or a way into its world.</a:t>
            </a:r>
          </a:p>
          <a:p>
            <a:pPr algn="l">
              <a:lnSpc>
                <a:spcPct val="120000"/>
              </a:lnSpc>
              <a:spcAft>
                <a:spcPts val="1000"/>
              </a:spcAft>
            </a:pPr>
            <a:r>
              <a:rPr sz="2800" b="0" i="0">
                <a:solidFill>
                  <a:srgbClr val="3F3F46"/>
                </a:solidFill>
                <a:latin typeface="Arial"/>
              </a:rPr>
              <a:t>Why now, if the story touches something happening today.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Story</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say what happens. Delete this line.</a:t>
            </a:r>
          </a:p>
        </p:txBody>
      </p:sp>
      <p:sp>
        <p:nvSpPr>
          <p:cNvPr id="4" name="TextBox 3"/>
          <p:cNvSpPr txBox="1"/>
          <p:nvPr/>
        </p:nvSpPr>
        <p:spPr>
          <a:xfrm>
            <a:off x="548640" y="1783080"/>
            <a:ext cx="6675120" cy="457200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Who it is about, where, and what goes wrong.</a:t>
            </a:r>
          </a:p>
          <a:p>
            <a:pPr algn="l">
              <a:lnSpc>
                <a:spcPct val="120000"/>
              </a:lnSpc>
              <a:spcAft>
                <a:spcPts val="1000"/>
              </a:spcAft>
            </a:pPr>
            <a:r>
              <a:rPr sz="2400" b="0" i="0">
                <a:solidFill>
                  <a:srgbClr val="3F3F46"/>
                </a:solidFill>
                <a:latin typeface="Arial"/>
              </a:rPr>
              <a:t>What they do about it, and what it costs them.</a:t>
            </a:r>
          </a:p>
          <a:p>
            <a:pPr algn="l">
              <a:lnSpc>
                <a:spcPct val="120000"/>
              </a:lnSpc>
              <a:spcAft>
                <a:spcPts val="1000"/>
              </a:spcAft>
            </a:pPr>
            <a:r>
              <a:rPr sz="2400" b="0" i="0">
                <a:solidFill>
                  <a:srgbClr val="3F3F46"/>
                </a:solidFill>
                <a:latin typeface="Arial"/>
              </a:rPr>
              <a:t>How it ends.</a:t>
            </a:r>
          </a:p>
        </p:txBody>
      </p:sp>
      <p:sp>
        <p:nvSpPr>
          <p:cNvPr id="5" name="Image: An image from the story"/>
          <p:cNvSpPr/>
          <p:nvPr/>
        </p:nvSpPr>
        <p:spPr>
          <a:xfrm>
            <a:off x="7589520" y="1783080"/>
            <a:ext cx="4050791" cy="4526280"/>
          </a:xfrm>
          <a:prstGeom prst="rect">
            <a:avLst/>
          </a:prstGeom>
          <a:solidFill>
            <a:srgbClr val="E4E4E7"/>
          </a:solidFill>
          <a:ln>
            <a:noFill/>
          </a:ln>
        </p:spPr>
        <p:txBody>
          <a:bodyPr rtlCol="0" anchor="ctr" wrap="square"/>
          <a:lstStyle/>
          <a:p>
            <a:pPr algn="ctr"/>
            <a:r>
              <a:rPr sz="1800">
                <a:solidFill>
                  <a:srgbClr val="71717A"/>
                </a:solidFill>
                <a:latin typeface="Arial"/>
              </a:rPr>
              <a:t>An image from the story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Characters</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who the story is about, and what they want. Delete this line.</a:t>
            </a:r>
          </a:p>
        </p:txBody>
      </p:sp>
      <p:sp>
        <p:nvSpPr>
          <p:cNvPr id="4" name="Image: A type, not an actor"/>
          <p:cNvSpPr/>
          <p:nvPr/>
        </p:nvSpPr>
        <p:spPr>
          <a:xfrm>
            <a:off x="548640" y="1737360"/>
            <a:ext cx="3502152" cy="2514600"/>
          </a:xfrm>
          <a:prstGeom prst="rect">
            <a:avLst/>
          </a:prstGeom>
          <a:solidFill>
            <a:srgbClr val="E4E4E7"/>
          </a:solidFill>
          <a:ln>
            <a:noFill/>
          </a:ln>
        </p:spPr>
        <p:txBody>
          <a:bodyPr rtlCol="0" anchor="ctr" wrap="square"/>
          <a:lstStyle/>
          <a:p>
            <a:pPr algn="ctr"/>
            <a:r>
              <a:rPr sz="1800">
                <a:solidFill>
                  <a:srgbClr val="71717A"/>
                </a:solidFill>
                <a:latin typeface="Arial"/>
              </a:rPr>
              <a:t>A type, not an actor</a:t>
            </a:r>
          </a:p>
        </p:txBody>
      </p:sp>
      <p:sp>
        <p:nvSpPr>
          <p:cNvPr id="5" name="TextBox 4"/>
          <p:cNvSpPr txBox="1"/>
          <p:nvPr/>
        </p:nvSpPr>
        <p:spPr>
          <a:xfrm>
            <a:off x="548640" y="4389120"/>
            <a:ext cx="3502152"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 age</a:t>
            </a:r>
          </a:p>
        </p:txBody>
      </p:sp>
      <p:sp>
        <p:nvSpPr>
          <p:cNvPr id="6" name="TextBox 5"/>
          <p:cNvSpPr txBox="1"/>
          <p:nvPr/>
        </p:nvSpPr>
        <p:spPr>
          <a:xfrm>
            <a:off x="548640" y="4892040"/>
            <a:ext cx="3502152" cy="137160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Who they are, and what they want.</a:t>
            </a:r>
          </a:p>
        </p:txBody>
      </p:sp>
      <p:sp>
        <p:nvSpPr>
          <p:cNvPr id="7" name="Image: A type, not an actor"/>
          <p:cNvSpPr/>
          <p:nvPr/>
        </p:nvSpPr>
        <p:spPr>
          <a:xfrm>
            <a:off x="4343400" y="1737360"/>
            <a:ext cx="3502152" cy="2514600"/>
          </a:xfrm>
          <a:prstGeom prst="rect">
            <a:avLst/>
          </a:prstGeom>
          <a:solidFill>
            <a:srgbClr val="E4E4E7"/>
          </a:solidFill>
          <a:ln>
            <a:noFill/>
          </a:ln>
        </p:spPr>
        <p:txBody>
          <a:bodyPr rtlCol="0" anchor="ctr" wrap="square"/>
          <a:lstStyle/>
          <a:p>
            <a:pPr algn="ctr"/>
            <a:r>
              <a:rPr sz="1800">
                <a:solidFill>
                  <a:srgbClr val="71717A"/>
                </a:solidFill>
                <a:latin typeface="Arial"/>
              </a:rPr>
              <a:t>A type, not an actor</a:t>
            </a:r>
          </a:p>
        </p:txBody>
      </p:sp>
      <p:sp>
        <p:nvSpPr>
          <p:cNvPr id="8" name="TextBox 7"/>
          <p:cNvSpPr txBox="1"/>
          <p:nvPr/>
        </p:nvSpPr>
        <p:spPr>
          <a:xfrm>
            <a:off x="4343400" y="4389120"/>
            <a:ext cx="3502152"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 age</a:t>
            </a:r>
          </a:p>
        </p:txBody>
      </p:sp>
      <p:sp>
        <p:nvSpPr>
          <p:cNvPr id="9" name="TextBox 8"/>
          <p:cNvSpPr txBox="1"/>
          <p:nvPr/>
        </p:nvSpPr>
        <p:spPr>
          <a:xfrm>
            <a:off x="4343400" y="4892040"/>
            <a:ext cx="3502152" cy="137160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Who they are, and what they want.</a:t>
            </a:r>
          </a:p>
        </p:txBody>
      </p:sp>
      <p:sp>
        <p:nvSpPr>
          <p:cNvPr id="10" name="Image: A type, not an actor"/>
          <p:cNvSpPr/>
          <p:nvPr/>
        </p:nvSpPr>
        <p:spPr>
          <a:xfrm>
            <a:off x="8138160" y="1737360"/>
            <a:ext cx="3502152" cy="2514600"/>
          </a:xfrm>
          <a:prstGeom prst="rect">
            <a:avLst/>
          </a:prstGeom>
          <a:solidFill>
            <a:srgbClr val="E4E4E7"/>
          </a:solidFill>
          <a:ln>
            <a:noFill/>
          </a:ln>
        </p:spPr>
        <p:txBody>
          <a:bodyPr rtlCol="0" anchor="ctr" wrap="square"/>
          <a:lstStyle/>
          <a:p>
            <a:pPr algn="ctr"/>
            <a:r>
              <a:rPr sz="1800">
                <a:solidFill>
                  <a:srgbClr val="71717A"/>
                </a:solidFill>
                <a:latin typeface="Arial"/>
              </a:rPr>
              <a:t>A type, not an actor</a:t>
            </a:r>
          </a:p>
        </p:txBody>
      </p:sp>
      <p:sp>
        <p:nvSpPr>
          <p:cNvPr id="11" name="TextBox 10"/>
          <p:cNvSpPr txBox="1"/>
          <p:nvPr/>
        </p:nvSpPr>
        <p:spPr>
          <a:xfrm>
            <a:off x="8138160" y="4389120"/>
            <a:ext cx="3502152"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 age</a:t>
            </a:r>
          </a:p>
        </p:txBody>
      </p:sp>
      <p:sp>
        <p:nvSpPr>
          <p:cNvPr id="12" name="TextBox 11"/>
          <p:cNvSpPr txBox="1"/>
          <p:nvPr/>
        </p:nvSpPr>
        <p:spPr>
          <a:xfrm>
            <a:off x="8138160" y="4892040"/>
            <a:ext cx="3502152" cy="137160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Who they are, and what they want.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World</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where and when, and what the place does to people. Delete this line.</a:t>
            </a:r>
          </a:p>
        </p:txBody>
      </p:sp>
      <p:sp>
        <p:nvSpPr>
          <p:cNvPr id="4" name="TextBox 3"/>
          <p:cNvSpPr txBox="1"/>
          <p:nvPr/>
        </p:nvSpPr>
        <p:spPr>
          <a:xfrm>
            <a:off x="548640" y="1783080"/>
            <a:ext cx="4937760" cy="4480560"/>
          </a:xfrm>
          <a:prstGeom prst="rect">
            <a:avLst/>
          </a:prstGeom>
          <a:noFill/>
        </p:spPr>
        <p:txBody>
          <a:bodyPr wrap="square">
            <a:spAutoFit/>
          </a:bodyPr>
          <a:lstStyle/>
          <a:p>
            <a:pPr algn="l">
              <a:lnSpc>
                <a:spcPct val="120000"/>
              </a:lnSpc>
              <a:spcAft>
                <a:spcPts val="1000"/>
              </a:spcAft>
            </a:pPr>
            <a:r>
              <a:rPr sz="2800" b="0" i="0">
                <a:solidFill>
                  <a:srgbClr val="3F3F46"/>
                </a:solidFill>
                <a:latin typeface="Arial"/>
              </a:rPr>
              <a:t>Where and when.</a:t>
            </a:r>
          </a:p>
          <a:p>
            <a:pPr algn="l">
              <a:lnSpc>
                <a:spcPct val="120000"/>
              </a:lnSpc>
              <a:spcAft>
                <a:spcPts val="1000"/>
              </a:spcAft>
            </a:pPr>
            <a:r>
              <a:rPr sz="2800" b="0" i="0">
                <a:solidFill>
                  <a:srgbClr val="3F3F46"/>
                </a:solidFill>
                <a:latin typeface="Arial"/>
              </a:rPr>
              <a:t>What the place does to the people in it.</a:t>
            </a:r>
          </a:p>
        </p:txBody>
      </p:sp>
      <p:sp>
        <p:nvSpPr>
          <p:cNvPr id="5" name="Image: One image of the world"/>
          <p:cNvSpPr/>
          <p:nvPr/>
        </p:nvSpPr>
        <p:spPr>
          <a:xfrm>
            <a:off x="5852160" y="1783080"/>
            <a:ext cx="5788152" cy="4526280"/>
          </a:xfrm>
          <a:prstGeom prst="rect">
            <a:avLst/>
          </a:prstGeom>
          <a:solidFill>
            <a:srgbClr val="E4E4E7"/>
          </a:solidFill>
          <a:ln>
            <a:noFill/>
          </a:ln>
        </p:spPr>
        <p:txBody>
          <a:bodyPr rtlCol="0" anchor="ctr" wrap="square"/>
          <a:lstStyle/>
          <a:p>
            <a:pPr algn="ctr"/>
            <a:r>
              <a:rPr sz="1800">
                <a:solidFill>
                  <a:srgbClr val="71717A"/>
                </a:solidFill>
                <a:latin typeface="Arial"/>
              </a:rPr>
              <a:t>One image of the world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Look and tone</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how it will look and feel. Mark film stills as references. Delete this line.</a:t>
            </a:r>
          </a:p>
        </p:txBody>
      </p:sp>
      <p:sp>
        <p:nvSpPr>
          <p:cNvPr id="4" name="Image: Image"/>
          <p:cNvSpPr/>
          <p:nvPr/>
        </p:nvSpPr>
        <p:spPr>
          <a:xfrm>
            <a:off x="548640" y="1737360"/>
            <a:ext cx="3502152" cy="1691640"/>
          </a:xfrm>
          <a:prstGeom prst="rect">
            <a:avLst/>
          </a:prstGeom>
          <a:solidFill>
            <a:srgbClr val="E4E4E7"/>
          </a:solidFill>
          <a:ln>
            <a:noFill/>
          </a:ln>
        </p:spPr>
        <p:txBody>
          <a:bodyPr rtlCol="0" anchor="ctr" wrap="square"/>
          <a:lstStyle/>
          <a:p>
            <a:pPr algn="ctr"/>
            <a:r>
              <a:rPr sz="1800">
                <a:solidFill>
                  <a:srgbClr val="71717A"/>
                </a:solidFill>
                <a:latin typeface="Arial"/>
              </a:rPr>
              <a:t>Image</a:t>
            </a:r>
          </a:p>
        </p:txBody>
      </p:sp>
      <p:sp>
        <p:nvSpPr>
          <p:cNvPr id="5" name="TextBox 4"/>
          <p:cNvSpPr txBox="1"/>
          <p:nvPr/>
        </p:nvSpPr>
        <p:spPr>
          <a:xfrm>
            <a:off x="548640" y="3474720"/>
            <a:ext cx="3502152"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stands for</a:t>
            </a:r>
          </a:p>
        </p:txBody>
      </p:sp>
      <p:sp>
        <p:nvSpPr>
          <p:cNvPr id="6" name="Image: Image"/>
          <p:cNvSpPr/>
          <p:nvPr/>
        </p:nvSpPr>
        <p:spPr>
          <a:xfrm>
            <a:off x="4343400" y="1737360"/>
            <a:ext cx="3502152" cy="1691640"/>
          </a:xfrm>
          <a:prstGeom prst="rect">
            <a:avLst/>
          </a:prstGeom>
          <a:solidFill>
            <a:srgbClr val="E4E4E7"/>
          </a:solidFill>
          <a:ln>
            <a:noFill/>
          </a:ln>
        </p:spPr>
        <p:txBody>
          <a:bodyPr rtlCol="0" anchor="ctr" wrap="square"/>
          <a:lstStyle/>
          <a:p>
            <a:pPr algn="ctr"/>
            <a:r>
              <a:rPr sz="1800">
                <a:solidFill>
                  <a:srgbClr val="71717A"/>
                </a:solidFill>
                <a:latin typeface="Arial"/>
              </a:rPr>
              <a:t>Image</a:t>
            </a:r>
          </a:p>
        </p:txBody>
      </p:sp>
      <p:sp>
        <p:nvSpPr>
          <p:cNvPr id="7" name="TextBox 6"/>
          <p:cNvSpPr txBox="1"/>
          <p:nvPr/>
        </p:nvSpPr>
        <p:spPr>
          <a:xfrm>
            <a:off x="4343400" y="3474720"/>
            <a:ext cx="3502152"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stands for</a:t>
            </a:r>
          </a:p>
        </p:txBody>
      </p:sp>
      <p:sp>
        <p:nvSpPr>
          <p:cNvPr id="8" name="Image: Image"/>
          <p:cNvSpPr/>
          <p:nvPr/>
        </p:nvSpPr>
        <p:spPr>
          <a:xfrm>
            <a:off x="8138160" y="1737360"/>
            <a:ext cx="3502152" cy="1691640"/>
          </a:xfrm>
          <a:prstGeom prst="rect">
            <a:avLst/>
          </a:prstGeom>
          <a:solidFill>
            <a:srgbClr val="E4E4E7"/>
          </a:solidFill>
          <a:ln>
            <a:noFill/>
          </a:ln>
        </p:spPr>
        <p:txBody>
          <a:bodyPr rtlCol="0" anchor="ctr" wrap="square"/>
          <a:lstStyle/>
          <a:p>
            <a:pPr algn="ctr"/>
            <a:r>
              <a:rPr sz="1800">
                <a:solidFill>
                  <a:srgbClr val="71717A"/>
                </a:solidFill>
                <a:latin typeface="Arial"/>
              </a:rPr>
              <a:t>Image</a:t>
            </a:r>
          </a:p>
        </p:txBody>
      </p:sp>
      <p:sp>
        <p:nvSpPr>
          <p:cNvPr id="9" name="TextBox 8"/>
          <p:cNvSpPr txBox="1"/>
          <p:nvPr/>
        </p:nvSpPr>
        <p:spPr>
          <a:xfrm>
            <a:off x="8138160" y="3474720"/>
            <a:ext cx="3502152"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stands for</a:t>
            </a:r>
          </a:p>
        </p:txBody>
      </p:sp>
      <p:sp>
        <p:nvSpPr>
          <p:cNvPr id="10" name="Image: Image"/>
          <p:cNvSpPr/>
          <p:nvPr/>
        </p:nvSpPr>
        <p:spPr>
          <a:xfrm>
            <a:off x="548640" y="4069080"/>
            <a:ext cx="3502152" cy="1691640"/>
          </a:xfrm>
          <a:prstGeom prst="rect">
            <a:avLst/>
          </a:prstGeom>
          <a:solidFill>
            <a:srgbClr val="E4E4E7"/>
          </a:solidFill>
          <a:ln>
            <a:noFill/>
          </a:ln>
        </p:spPr>
        <p:txBody>
          <a:bodyPr rtlCol="0" anchor="ctr" wrap="square"/>
          <a:lstStyle/>
          <a:p>
            <a:pPr algn="ctr"/>
            <a:r>
              <a:rPr sz="1800">
                <a:solidFill>
                  <a:srgbClr val="71717A"/>
                </a:solidFill>
                <a:latin typeface="Arial"/>
              </a:rPr>
              <a:t>Image</a:t>
            </a:r>
          </a:p>
        </p:txBody>
      </p:sp>
      <p:sp>
        <p:nvSpPr>
          <p:cNvPr id="11" name="TextBox 10"/>
          <p:cNvSpPr txBox="1"/>
          <p:nvPr/>
        </p:nvSpPr>
        <p:spPr>
          <a:xfrm>
            <a:off x="548640" y="5806440"/>
            <a:ext cx="3502152"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stands for</a:t>
            </a:r>
          </a:p>
        </p:txBody>
      </p:sp>
      <p:sp>
        <p:nvSpPr>
          <p:cNvPr id="12" name="Image: Image"/>
          <p:cNvSpPr/>
          <p:nvPr/>
        </p:nvSpPr>
        <p:spPr>
          <a:xfrm>
            <a:off x="4343400" y="4069080"/>
            <a:ext cx="3502152" cy="1691640"/>
          </a:xfrm>
          <a:prstGeom prst="rect">
            <a:avLst/>
          </a:prstGeom>
          <a:solidFill>
            <a:srgbClr val="E4E4E7"/>
          </a:solidFill>
          <a:ln>
            <a:noFill/>
          </a:ln>
        </p:spPr>
        <p:txBody>
          <a:bodyPr rtlCol="0" anchor="ctr" wrap="square"/>
          <a:lstStyle/>
          <a:p>
            <a:pPr algn="ctr"/>
            <a:r>
              <a:rPr sz="1800">
                <a:solidFill>
                  <a:srgbClr val="71717A"/>
                </a:solidFill>
                <a:latin typeface="Arial"/>
              </a:rPr>
              <a:t>Image</a:t>
            </a:r>
          </a:p>
        </p:txBody>
      </p:sp>
      <p:sp>
        <p:nvSpPr>
          <p:cNvPr id="13" name="TextBox 12"/>
          <p:cNvSpPr txBox="1"/>
          <p:nvPr/>
        </p:nvSpPr>
        <p:spPr>
          <a:xfrm>
            <a:off x="4343400" y="5806440"/>
            <a:ext cx="3502152"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stands for</a:t>
            </a:r>
          </a:p>
        </p:txBody>
      </p:sp>
      <p:sp>
        <p:nvSpPr>
          <p:cNvPr id="14" name="Image: Image"/>
          <p:cNvSpPr/>
          <p:nvPr/>
        </p:nvSpPr>
        <p:spPr>
          <a:xfrm>
            <a:off x="8138160" y="4069080"/>
            <a:ext cx="3502152" cy="1691640"/>
          </a:xfrm>
          <a:prstGeom prst="rect">
            <a:avLst/>
          </a:prstGeom>
          <a:solidFill>
            <a:srgbClr val="E4E4E7"/>
          </a:solidFill>
          <a:ln>
            <a:noFill/>
          </a:ln>
        </p:spPr>
        <p:txBody>
          <a:bodyPr rtlCol="0" anchor="ctr" wrap="square"/>
          <a:lstStyle/>
          <a:p>
            <a:pPr algn="ctr"/>
            <a:r>
              <a:rPr sz="1800">
                <a:solidFill>
                  <a:srgbClr val="71717A"/>
                </a:solidFill>
                <a:latin typeface="Arial"/>
              </a:rPr>
              <a:t>Image</a:t>
            </a:r>
          </a:p>
        </p:txBody>
      </p:sp>
      <p:sp>
        <p:nvSpPr>
          <p:cNvPr id="15" name="TextBox 14"/>
          <p:cNvSpPr txBox="1"/>
          <p:nvPr/>
        </p:nvSpPr>
        <p:spPr>
          <a:xfrm>
            <a:off x="8138160" y="5806440"/>
            <a:ext cx="3502152"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stands for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Comparable titles</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show where the project belongs. Delete this line.</a:t>
            </a:r>
          </a:p>
        </p:txBody>
      </p:sp>
      <p:sp>
        <p:nvSpPr>
          <p:cNvPr id="4" name="TextBox 3"/>
          <p:cNvSpPr txBox="1"/>
          <p:nvPr/>
        </p:nvSpPr>
        <p:spPr>
          <a:xfrm>
            <a:off x="548640" y="1874519"/>
            <a:ext cx="3931920" cy="640080"/>
          </a:xfrm>
          <a:prstGeom prst="rect">
            <a:avLst/>
          </a:prstGeom>
          <a:noFill/>
        </p:spPr>
        <p:txBody>
          <a:bodyPr wrap="square">
            <a:spAutoFit/>
          </a:bodyPr>
          <a:lstStyle/>
          <a:p>
            <a:pPr algn="l">
              <a:lnSpc>
                <a:spcPct val="120000"/>
              </a:lnSpc>
              <a:spcAft>
                <a:spcPts val="1000"/>
              </a:spcAft>
            </a:pPr>
            <a:r>
              <a:rPr sz="2800" b="1" i="0">
                <a:solidFill>
                  <a:srgbClr val="18181B"/>
                </a:solidFill>
                <a:latin typeface="Georgia"/>
              </a:rPr>
              <a:t>Title (year)</a:t>
            </a:r>
          </a:p>
        </p:txBody>
      </p:sp>
      <p:sp>
        <p:nvSpPr>
          <p:cNvPr id="5" name="TextBox 4"/>
          <p:cNvSpPr txBox="1"/>
          <p:nvPr/>
        </p:nvSpPr>
        <p:spPr>
          <a:xfrm>
            <a:off x="4663440" y="1874519"/>
            <a:ext cx="6949440" cy="109728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shares with your project.</a:t>
            </a:r>
          </a:p>
        </p:txBody>
      </p:sp>
      <p:cxnSp>
        <p:nvCxnSpPr>
          <p:cNvPr id="6" name="Connector 5"/>
          <p:cNvCxnSpPr/>
          <p:nvPr/>
        </p:nvCxnSpPr>
        <p:spPr>
          <a:xfrm>
            <a:off x="548640" y="3063239"/>
            <a:ext cx="11064240" cy="0"/>
          </a:xfrm>
          <a:prstGeom prst="line">
            <a:avLst/>
          </a:prstGeom>
          <a:ln w="12700">
            <a:solidFill>
              <a:srgbClr val="D4D4D8"/>
            </a:solidFill>
          </a:ln>
        </p:spPr>
      </p:cxnSp>
      <p:sp>
        <p:nvSpPr>
          <p:cNvPr id="7" name="TextBox 6"/>
          <p:cNvSpPr txBox="1"/>
          <p:nvPr/>
        </p:nvSpPr>
        <p:spPr>
          <a:xfrm>
            <a:off x="548640" y="3246120"/>
            <a:ext cx="3931920" cy="640080"/>
          </a:xfrm>
          <a:prstGeom prst="rect">
            <a:avLst/>
          </a:prstGeom>
          <a:noFill/>
        </p:spPr>
        <p:txBody>
          <a:bodyPr wrap="square">
            <a:spAutoFit/>
          </a:bodyPr>
          <a:lstStyle/>
          <a:p>
            <a:pPr algn="l">
              <a:lnSpc>
                <a:spcPct val="120000"/>
              </a:lnSpc>
              <a:spcAft>
                <a:spcPts val="1000"/>
              </a:spcAft>
            </a:pPr>
            <a:r>
              <a:rPr sz="2800" b="1" i="0">
                <a:solidFill>
                  <a:srgbClr val="18181B"/>
                </a:solidFill>
                <a:latin typeface="Georgia"/>
              </a:rPr>
              <a:t>Title (year)</a:t>
            </a:r>
          </a:p>
        </p:txBody>
      </p:sp>
      <p:sp>
        <p:nvSpPr>
          <p:cNvPr id="8" name="TextBox 7"/>
          <p:cNvSpPr txBox="1"/>
          <p:nvPr/>
        </p:nvSpPr>
        <p:spPr>
          <a:xfrm>
            <a:off x="4663440" y="3246120"/>
            <a:ext cx="6949440" cy="109728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shares with your project.</a:t>
            </a:r>
          </a:p>
        </p:txBody>
      </p:sp>
      <p:cxnSp>
        <p:nvCxnSpPr>
          <p:cNvPr id="9" name="Connector 8"/>
          <p:cNvCxnSpPr/>
          <p:nvPr/>
        </p:nvCxnSpPr>
        <p:spPr>
          <a:xfrm>
            <a:off x="548640" y="4434840"/>
            <a:ext cx="11064240" cy="0"/>
          </a:xfrm>
          <a:prstGeom prst="line">
            <a:avLst/>
          </a:prstGeom>
          <a:ln w="12700">
            <a:solidFill>
              <a:srgbClr val="D4D4D8"/>
            </a:solidFill>
          </a:ln>
        </p:spPr>
      </p:cxnSp>
      <p:sp>
        <p:nvSpPr>
          <p:cNvPr id="10" name="TextBox 9"/>
          <p:cNvSpPr txBox="1"/>
          <p:nvPr/>
        </p:nvSpPr>
        <p:spPr>
          <a:xfrm>
            <a:off x="548640" y="4617720"/>
            <a:ext cx="3931920" cy="640080"/>
          </a:xfrm>
          <a:prstGeom prst="rect">
            <a:avLst/>
          </a:prstGeom>
          <a:noFill/>
        </p:spPr>
        <p:txBody>
          <a:bodyPr wrap="square">
            <a:spAutoFit/>
          </a:bodyPr>
          <a:lstStyle/>
          <a:p>
            <a:pPr algn="l">
              <a:lnSpc>
                <a:spcPct val="120000"/>
              </a:lnSpc>
              <a:spcAft>
                <a:spcPts val="1000"/>
              </a:spcAft>
            </a:pPr>
            <a:r>
              <a:rPr sz="2800" b="1" i="0">
                <a:solidFill>
                  <a:srgbClr val="18181B"/>
                </a:solidFill>
                <a:latin typeface="Georgia"/>
              </a:rPr>
              <a:t>Title (year)</a:t>
            </a:r>
          </a:p>
        </p:txBody>
      </p:sp>
      <p:sp>
        <p:nvSpPr>
          <p:cNvPr id="11" name="TextBox 10"/>
          <p:cNvSpPr txBox="1"/>
          <p:nvPr/>
        </p:nvSpPr>
        <p:spPr>
          <a:xfrm>
            <a:off x="4663440" y="4617720"/>
            <a:ext cx="6949440" cy="109728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What it shares with your project.</a:t>
            </a:r>
          </a:p>
        </p:txBody>
      </p:sp>
      <p:cxnSp>
        <p:nvCxnSpPr>
          <p:cNvPr id="12" name="Connector 11"/>
          <p:cNvCxnSpPr/>
          <p:nvPr/>
        </p:nvCxnSpPr>
        <p:spPr>
          <a:xfrm>
            <a:off x="548640" y="5806440"/>
            <a:ext cx="11064240" cy="0"/>
          </a:xfrm>
          <a:prstGeom prst="line">
            <a:avLst/>
          </a:prstGeom>
          <a:ln w="12700">
            <a:solidFill>
              <a:srgbClr val="D4D4D8"/>
            </a:solidFill>
          </a:ln>
        </p:spPr>
      </p:cxn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The engine, or what makes it particular</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for a series, how it keeps going; for a film, what makes it particular. Delete this line.</a:t>
            </a:r>
          </a:p>
        </p:txBody>
      </p:sp>
      <p:sp>
        <p:nvSpPr>
          <p:cNvPr id="4" name="TextBox 3"/>
          <p:cNvSpPr txBox="1"/>
          <p:nvPr/>
        </p:nvSpPr>
        <p:spPr>
          <a:xfrm>
            <a:off x="548640" y="1783080"/>
            <a:ext cx="5394960"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For a series</a:t>
            </a:r>
          </a:p>
        </p:txBody>
      </p:sp>
      <p:sp>
        <p:nvSpPr>
          <p:cNvPr id="5" name="TextBox 4"/>
          <p:cNvSpPr txBox="1"/>
          <p:nvPr/>
        </p:nvSpPr>
        <p:spPr>
          <a:xfrm>
            <a:off x="548640" y="2331720"/>
            <a:ext cx="5394960" cy="40233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How an episode works, in two lines.</a:t>
            </a:r>
          </a:p>
          <a:p>
            <a:pPr algn="l">
              <a:lnSpc>
                <a:spcPct val="120000"/>
              </a:lnSpc>
              <a:spcAft>
                <a:spcPts val="1000"/>
              </a:spcAft>
            </a:pPr>
            <a:r>
              <a:rPr sz="2400" b="0" i="0">
                <a:solidFill>
                  <a:srgbClr val="3F3F46"/>
                </a:solidFill>
                <a:latin typeface="Arial"/>
              </a:rPr>
              <a:t>Where season one goes, in three or four.</a:t>
            </a:r>
          </a:p>
        </p:txBody>
      </p:sp>
      <p:cxnSp>
        <p:nvCxnSpPr>
          <p:cNvPr id="6" name="Connector 5"/>
          <p:cNvCxnSpPr/>
          <p:nvPr/>
        </p:nvCxnSpPr>
        <p:spPr>
          <a:xfrm>
            <a:off x="6099048" y="1828800"/>
            <a:ext cx="0" cy="4389120"/>
          </a:xfrm>
          <a:prstGeom prst="line">
            <a:avLst/>
          </a:prstGeom>
          <a:ln w="12700">
            <a:solidFill>
              <a:srgbClr val="D4D4D8"/>
            </a:solidFill>
          </a:ln>
        </p:spPr>
      </p:cxnSp>
      <p:sp>
        <p:nvSpPr>
          <p:cNvPr id="7" name="TextBox 6"/>
          <p:cNvSpPr txBox="1"/>
          <p:nvPr/>
        </p:nvSpPr>
        <p:spPr>
          <a:xfrm>
            <a:off x="6309360" y="1783080"/>
            <a:ext cx="5303520"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For a film</a:t>
            </a:r>
          </a:p>
        </p:txBody>
      </p:sp>
      <p:sp>
        <p:nvSpPr>
          <p:cNvPr id="8" name="TextBox 7"/>
          <p:cNvSpPr txBox="1"/>
          <p:nvPr/>
        </p:nvSpPr>
        <p:spPr>
          <a:xfrm>
            <a:off x="6309360" y="2331720"/>
            <a:ext cx="5303520" cy="40233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A key sequence, the music or the sound: whatever makes it particular.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Team</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who is making it. Delete this line.</a:t>
            </a:r>
          </a:p>
        </p:txBody>
      </p:sp>
      <p:sp>
        <p:nvSpPr>
          <p:cNvPr id="4" name="Image: Photo"/>
          <p:cNvSpPr/>
          <p:nvPr/>
        </p:nvSpPr>
        <p:spPr>
          <a:xfrm>
            <a:off x="548640" y="1737360"/>
            <a:ext cx="2560320" cy="2468880"/>
          </a:xfrm>
          <a:prstGeom prst="rect">
            <a:avLst/>
          </a:prstGeom>
          <a:solidFill>
            <a:srgbClr val="E4E4E7"/>
          </a:solidFill>
          <a:ln>
            <a:noFill/>
          </a:ln>
        </p:spPr>
        <p:txBody>
          <a:bodyPr rtlCol="0" anchor="ctr" wrap="square"/>
          <a:lstStyle/>
          <a:p>
            <a:pPr algn="ctr"/>
            <a:r>
              <a:rPr sz="1800">
                <a:solidFill>
                  <a:srgbClr val="71717A"/>
                </a:solidFill>
                <a:latin typeface="Arial"/>
              </a:rPr>
              <a:t>Photo</a:t>
            </a:r>
          </a:p>
        </p:txBody>
      </p:sp>
      <p:sp>
        <p:nvSpPr>
          <p:cNvPr id="5" name="TextBox 4"/>
          <p:cNvSpPr txBox="1"/>
          <p:nvPr/>
        </p:nvSpPr>
        <p:spPr>
          <a:xfrm>
            <a:off x="548640" y="4343400"/>
            <a:ext cx="2560320"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a:t>
            </a:r>
          </a:p>
        </p:txBody>
      </p:sp>
      <p:sp>
        <p:nvSpPr>
          <p:cNvPr id="6" name="TextBox 5"/>
          <p:cNvSpPr txBox="1"/>
          <p:nvPr/>
        </p:nvSpPr>
        <p:spPr>
          <a:xfrm>
            <a:off x="548640" y="4846320"/>
            <a:ext cx="2560320"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Role</a:t>
            </a:r>
          </a:p>
        </p:txBody>
      </p:sp>
      <p:sp>
        <p:nvSpPr>
          <p:cNvPr id="7" name="TextBox 6"/>
          <p:cNvSpPr txBox="1"/>
          <p:nvPr/>
        </p:nvSpPr>
        <p:spPr>
          <a:xfrm>
            <a:off x="548640" y="5349240"/>
            <a:ext cx="2560320" cy="914400"/>
          </a:xfrm>
          <a:prstGeom prst="rect">
            <a:avLst/>
          </a:prstGeom>
          <a:noFill/>
        </p:spPr>
        <p:txBody>
          <a:bodyPr wrap="square">
            <a:spAutoFit/>
          </a:bodyPr>
          <a:lstStyle/>
          <a:p>
            <a:pPr algn="l">
              <a:lnSpc>
                <a:spcPct val="120000"/>
              </a:lnSpc>
              <a:spcAft>
                <a:spcPts val="1000"/>
              </a:spcAft>
            </a:pPr>
            <a:r>
              <a:rPr sz="2400" b="0" i="0">
                <a:solidFill>
                  <a:srgbClr val="71717A"/>
                </a:solidFill>
                <a:latin typeface="Arial"/>
              </a:rPr>
              <a:t>Best credit</a:t>
            </a:r>
          </a:p>
        </p:txBody>
      </p:sp>
      <p:sp>
        <p:nvSpPr>
          <p:cNvPr id="8" name="Image: Photo"/>
          <p:cNvSpPr/>
          <p:nvPr/>
        </p:nvSpPr>
        <p:spPr>
          <a:xfrm>
            <a:off x="3383280" y="1737360"/>
            <a:ext cx="2560320" cy="2468880"/>
          </a:xfrm>
          <a:prstGeom prst="rect">
            <a:avLst/>
          </a:prstGeom>
          <a:solidFill>
            <a:srgbClr val="E4E4E7"/>
          </a:solidFill>
          <a:ln>
            <a:noFill/>
          </a:ln>
        </p:spPr>
        <p:txBody>
          <a:bodyPr rtlCol="0" anchor="ctr" wrap="square"/>
          <a:lstStyle/>
          <a:p>
            <a:pPr algn="ctr"/>
            <a:r>
              <a:rPr sz="1800">
                <a:solidFill>
                  <a:srgbClr val="71717A"/>
                </a:solidFill>
                <a:latin typeface="Arial"/>
              </a:rPr>
              <a:t>Photo</a:t>
            </a:r>
          </a:p>
        </p:txBody>
      </p:sp>
      <p:sp>
        <p:nvSpPr>
          <p:cNvPr id="9" name="TextBox 8"/>
          <p:cNvSpPr txBox="1"/>
          <p:nvPr/>
        </p:nvSpPr>
        <p:spPr>
          <a:xfrm>
            <a:off x="3383280" y="4343400"/>
            <a:ext cx="2560320"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a:t>
            </a:r>
          </a:p>
        </p:txBody>
      </p:sp>
      <p:sp>
        <p:nvSpPr>
          <p:cNvPr id="10" name="TextBox 9"/>
          <p:cNvSpPr txBox="1"/>
          <p:nvPr/>
        </p:nvSpPr>
        <p:spPr>
          <a:xfrm>
            <a:off x="3383280" y="4846320"/>
            <a:ext cx="2560320"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Role</a:t>
            </a:r>
          </a:p>
        </p:txBody>
      </p:sp>
      <p:sp>
        <p:nvSpPr>
          <p:cNvPr id="11" name="TextBox 10"/>
          <p:cNvSpPr txBox="1"/>
          <p:nvPr/>
        </p:nvSpPr>
        <p:spPr>
          <a:xfrm>
            <a:off x="3383280" y="5349240"/>
            <a:ext cx="2560320" cy="914400"/>
          </a:xfrm>
          <a:prstGeom prst="rect">
            <a:avLst/>
          </a:prstGeom>
          <a:noFill/>
        </p:spPr>
        <p:txBody>
          <a:bodyPr wrap="square">
            <a:spAutoFit/>
          </a:bodyPr>
          <a:lstStyle/>
          <a:p>
            <a:pPr algn="l">
              <a:lnSpc>
                <a:spcPct val="120000"/>
              </a:lnSpc>
              <a:spcAft>
                <a:spcPts val="1000"/>
              </a:spcAft>
            </a:pPr>
            <a:r>
              <a:rPr sz="2400" b="0" i="0">
                <a:solidFill>
                  <a:srgbClr val="71717A"/>
                </a:solidFill>
                <a:latin typeface="Arial"/>
              </a:rPr>
              <a:t>Best credit</a:t>
            </a:r>
          </a:p>
        </p:txBody>
      </p:sp>
      <p:sp>
        <p:nvSpPr>
          <p:cNvPr id="12" name="Image: Photo"/>
          <p:cNvSpPr/>
          <p:nvPr/>
        </p:nvSpPr>
        <p:spPr>
          <a:xfrm>
            <a:off x="6217920" y="1737360"/>
            <a:ext cx="2560320" cy="2468880"/>
          </a:xfrm>
          <a:prstGeom prst="rect">
            <a:avLst/>
          </a:prstGeom>
          <a:solidFill>
            <a:srgbClr val="E4E4E7"/>
          </a:solidFill>
          <a:ln>
            <a:noFill/>
          </a:ln>
        </p:spPr>
        <p:txBody>
          <a:bodyPr rtlCol="0" anchor="ctr" wrap="square"/>
          <a:lstStyle/>
          <a:p>
            <a:pPr algn="ctr"/>
            <a:r>
              <a:rPr sz="1800">
                <a:solidFill>
                  <a:srgbClr val="71717A"/>
                </a:solidFill>
                <a:latin typeface="Arial"/>
              </a:rPr>
              <a:t>Photo</a:t>
            </a:r>
          </a:p>
        </p:txBody>
      </p:sp>
      <p:sp>
        <p:nvSpPr>
          <p:cNvPr id="13" name="TextBox 12"/>
          <p:cNvSpPr txBox="1"/>
          <p:nvPr/>
        </p:nvSpPr>
        <p:spPr>
          <a:xfrm>
            <a:off x="6217920" y="4343400"/>
            <a:ext cx="2560320"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a:t>
            </a:r>
          </a:p>
        </p:txBody>
      </p:sp>
      <p:sp>
        <p:nvSpPr>
          <p:cNvPr id="14" name="TextBox 13"/>
          <p:cNvSpPr txBox="1"/>
          <p:nvPr/>
        </p:nvSpPr>
        <p:spPr>
          <a:xfrm>
            <a:off x="6217920" y="4846320"/>
            <a:ext cx="2560320"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Role</a:t>
            </a:r>
          </a:p>
        </p:txBody>
      </p:sp>
      <p:sp>
        <p:nvSpPr>
          <p:cNvPr id="15" name="TextBox 14"/>
          <p:cNvSpPr txBox="1"/>
          <p:nvPr/>
        </p:nvSpPr>
        <p:spPr>
          <a:xfrm>
            <a:off x="6217920" y="5349240"/>
            <a:ext cx="2560320" cy="914400"/>
          </a:xfrm>
          <a:prstGeom prst="rect">
            <a:avLst/>
          </a:prstGeom>
          <a:noFill/>
        </p:spPr>
        <p:txBody>
          <a:bodyPr wrap="square">
            <a:spAutoFit/>
          </a:bodyPr>
          <a:lstStyle/>
          <a:p>
            <a:pPr algn="l">
              <a:lnSpc>
                <a:spcPct val="120000"/>
              </a:lnSpc>
              <a:spcAft>
                <a:spcPts val="1000"/>
              </a:spcAft>
            </a:pPr>
            <a:r>
              <a:rPr sz="2400" b="0" i="0">
                <a:solidFill>
                  <a:srgbClr val="71717A"/>
                </a:solidFill>
                <a:latin typeface="Arial"/>
              </a:rPr>
              <a:t>Best credit</a:t>
            </a:r>
          </a:p>
        </p:txBody>
      </p:sp>
      <p:sp>
        <p:nvSpPr>
          <p:cNvPr id="16" name="Image: Photo"/>
          <p:cNvSpPr/>
          <p:nvPr/>
        </p:nvSpPr>
        <p:spPr>
          <a:xfrm>
            <a:off x="9052560" y="1737360"/>
            <a:ext cx="2560320" cy="2468880"/>
          </a:xfrm>
          <a:prstGeom prst="rect">
            <a:avLst/>
          </a:prstGeom>
          <a:solidFill>
            <a:srgbClr val="E4E4E7"/>
          </a:solidFill>
          <a:ln>
            <a:noFill/>
          </a:ln>
        </p:spPr>
        <p:txBody>
          <a:bodyPr rtlCol="0" anchor="ctr" wrap="square"/>
          <a:lstStyle/>
          <a:p>
            <a:pPr algn="ctr"/>
            <a:r>
              <a:rPr sz="1800">
                <a:solidFill>
                  <a:srgbClr val="71717A"/>
                </a:solidFill>
                <a:latin typeface="Arial"/>
              </a:rPr>
              <a:t>Photo</a:t>
            </a:r>
          </a:p>
        </p:txBody>
      </p:sp>
      <p:sp>
        <p:nvSpPr>
          <p:cNvPr id="17" name="TextBox 16"/>
          <p:cNvSpPr txBox="1"/>
          <p:nvPr/>
        </p:nvSpPr>
        <p:spPr>
          <a:xfrm>
            <a:off x="9052560" y="4343400"/>
            <a:ext cx="2560320" cy="50292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Name</a:t>
            </a:r>
          </a:p>
        </p:txBody>
      </p:sp>
      <p:sp>
        <p:nvSpPr>
          <p:cNvPr id="18" name="TextBox 17"/>
          <p:cNvSpPr txBox="1"/>
          <p:nvPr/>
        </p:nvSpPr>
        <p:spPr>
          <a:xfrm>
            <a:off x="9052560" y="4846320"/>
            <a:ext cx="2560320" cy="50292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Role</a:t>
            </a:r>
          </a:p>
        </p:txBody>
      </p:sp>
      <p:sp>
        <p:nvSpPr>
          <p:cNvPr id="19" name="TextBox 18"/>
          <p:cNvSpPr txBox="1"/>
          <p:nvPr/>
        </p:nvSpPr>
        <p:spPr>
          <a:xfrm>
            <a:off x="9052560" y="5349240"/>
            <a:ext cx="2560320" cy="914400"/>
          </a:xfrm>
          <a:prstGeom prst="rect">
            <a:avLst/>
          </a:prstGeom>
          <a:noFill/>
        </p:spPr>
        <p:txBody>
          <a:bodyPr wrap="square">
            <a:spAutoFit/>
          </a:bodyPr>
          <a:lstStyle/>
          <a:p>
            <a:pPr algn="l">
              <a:lnSpc>
                <a:spcPct val="120000"/>
              </a:lnSpc>
              <a:spcAft>
                <a:spcPts val="1000"/>
              </a:spcAft>
            </a:pPr>
            <a:r>
              <a:rPr sz="2400" b="0" i="0">
                <a:solidFill>
                  <a:srgbClr val="71717A"/>
                </a:solidFill>
                <a:latin typeface="Arial"/>
              </a:rPr>
              <a:t>Best credit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11064240" cy="731520"/>
          </a:xfrm>
          <a:prstGeom prst="rect">
            <a:avLst/>
          </a:prstGeom>
          <a:noFill/>
        </p:spPr>
        <p:txBody>
          <a:bodyPr wrap="square">
            <a:spAutoFit/>
          </a:bodyPr>
          <a:lstStyle/>
          <a:p>
            <a:pPr algn="l">
              <a:lnSpc>
                <a:spcPct val="120000"/>
              </a:lnSpc>
              <a:spcAft>
                <a:spcPts val="1000"/>
              </a:spcAft>
            </a:pPr>
            <a:r>
              <a:rPr sz="3600" b="1" i="0">
                <a:solidFill>
                  <a:srgbClr val="18181B"/>
                </a:solidFill>
                <a:latin typeface="Georgia"/>
              </a:rPr>
              <a:t>Where it stands</a:t>
            </a:r>
          </a:p>
        </p:txBody>
      </p:sp>
      <p:sp>
        <p:nvSpPr>
          <p:cNvPr id="3" name="TextBox 2"/>
          <p:cNvSpPr txBox="1"/>
          <p:nvPr/>
        </p:nvSpPr>
        <p:spPr>
          <a:xfrm>
            <a:off x="548640" y="1078992"/>
            <a:ext cx="1106424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Purpose: where the project is, and what you're asking for. Delete this line.</a:t>
            </a:r>
          </a:p>
        </p:txBody>
      </p:sp>
      <p:sp>
        <p:nvSpPr>
          <p:cNvPr id="4" name="TextBox 3"/>
          <p:cNvSpPr txBox="1"/>
          <p:nvPr/>
        </p:nvSpPr>
        <p:spPr>
          <a:xfrm>
            <a:off x="548640" y="1828800"/>
            <a:ext cx="2926080" cy="54864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Draft</a:t>
            </a:r>
          </a:p>
        </p:txBody>
      </p:sp>
      <p:sp>
        <p:nvSpPr>
          <p:cNvPr id="5" name="TextBox 4"/>
          <p:cNvSpPr txBox="1"/>
          <p:nvPr/>
        </p:nvSpPr>
        <p:spPr>
          <a:xfrm>
            <a:off x="3566160" y="1828800"/>
            <a:ext cx="8046720" cy="8229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Which draft, and when it was finished.</a:t>
            </a:r>
          </a:p>
        </p:txBody>
      </p:sp>
      <p:sp>
        <p:nvSpPr>
          <p:cNvPr id="6" name="TextBox 5"/>
          <p:cNvSpPr txBox="1"/>
          <p:nvPr/>
        </p:nvSpPr>
        <p:spPr>
          <a:xfrm>
            <a:off x="548640" y="2880360"/>
            <a:ext cx="2926080" cy="54864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Rights</a:t>
            </a:r>
          </a:p>
        </p:txBody>
      </p:sp>
      <p:sp>
        <p:nvSpPr>
          <p:cNvPr id="7" name="TextBox 6"/>
          <p:cNvSpPr txBox="1"/>
          <p:nvPr/>
        </p:nvSpPr>
        <p:spPr>
          <a:xfrm>
            <a:off x="3566160" y="2880360"/>
            <a:ext cx="8046720" cy="8229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Who owns the story, and any source material.</a:t>
            </a:r>
          </a:p>
        </p:txBody>
      </p:sp>
      <p:sp>
        <p:nvSpPr>
          <p:cNvPr id="8" name="TextBox 7"/>
          <p:cNvSpPr txBox="1"/>
          <p:nvPr/>
        </p:nvSpPr>
        <p:spPr>
          <a:xfrm>
            <a:off x="548640" y="3931920"/>
            <a:ext cx="2926080" cy="54864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Attached</a:t>
            </a:r>
          </a:p>
        </p:txBody>
      </p:sp>
      <p:sp>
        <p:nvSpPr>
          <p:cNvPr id="9" name="TextBox 8"/>
          <p:cNvSpPr txBox="1"/>
          <p:nvPr/>
        </p:nvSpPr>
        <p:spPr>
          <a:xfrm>
            <a:off x="3566160" y="3931920"/>
            <a:ext cx="8046720" cy="8229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A producer, a director or cast, if anyone.</a:t>
            </a:r>
          </a:p>
        </p:txBody>
      </p:sp>
      <p:sp>
        <p:nvSpPr>
          <p:cNvPr id="10" name="TextBox 9"/>
          <p:cNvSpPr txBox="1"/>
          <p:nvPr/>
        </p:nvSpPr>
        <p:spPr>
          <a:xfrm>
            <a:off x="548640" y="4983479"/>
            <a:ext cx="2926080" cy="548640"/>
          </a:xfrm>
          <a:prstGeom prst="rect">
            <a:avLst/>
          </a:prstGeom>
          <a:noFill/>
        </p:spPr>
        <p:txBody>
          <a:bodyPr wrap="square">
            <a:spAutoFit/>
          </a:bodyPr>
          <a:lstStyle/>
          <a:p>
            <a:pPr algn="l">
              <a:lnSpc>
                <a:spcPct val="120000"/>
              </a:lnSpc>
              <a:spcAft>
                <a:spcPts val="1000"/>
              </a:spcAft>
            </a:pPr>
            <a:r>
              <a:rPr sz="2400" b="1" i="0">
                <a:solidFill>
                  <a:srgbClr val="18181B"/>
                </a:solidFill>
                <a:latin typeface="Arial"/>
              </a:rPr>
              <a:t>Looking for</a:t>
            </a:r>
          </a:p>
        </p:txBody>
      </p:sp>
      <p:sp>
        <p:nvSpPr>
          <p:cNvPr id="11" name="TextBox 10"/>
          <p:cNvSpPr txBox="1"/>
          <p:nvPr/>
        </p:nvSpPr>
        <p:spPr>
          <a:xfrm>
            <a:off x="3566160" y="4983479"/>
            <a:ext cx="8046720" cy="8229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A read, a meeting, development money.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Image: The title image again"/>
          <p:cNvSpPr/>
          <p:nvPr/>
        </p:nvSpPr>
        <p:spPr>
          <a:xfrm>
            <a:off x="0" y="0"/>
            <a:ext cx="12191695" cy="6858000"/>
          </a:xfrm>
          <a:prstGeom prst="rect">
            <a:avLst/>
          </a:prstGeom>
          <a:solidFill>
            <a:srgbClr val="E4E4E7"/>
          </a:solidFill>
          <a:ln>
            <a:noFill/>
          </a:ln>
        </p:spPr>
        <p:txBody>
          <a:bodyPr rtlCol="0" anchor="t" wrap="square" tIns="457200" rIns="548640"/>
          <a:lstStyle/>
          <a:p>
            <a:pPr algn="r"/>
            <a:r>
              <a:rPr sz="1800">
                <a:solidFill>
                  <a:srgbClr val="71717A"/>
                </a:solidFill>
                <a:latin typeface="Arial"/>
              </a:rPr>
              <a:t>The title image again</a:t>
            </a:r>
          </a:p>
        </p:txBody>
      </p:sp>
      <p:sp>
        <p:nvSpPr>
          <p:cNvPr id="3" name="TextBox 2"/>
          <p:cNvSpPr txBox="1"/>
          <p:nvPr/>
        </p:nvSpPr>
        <p:spPr>
          <a:xfrm>
            <a:off x="731520" y="457200"/>
            <a:ext cx="6858000" cy="411480"/>
          </a:xfrm>
          <a:prstGeom prst="rect">
            <a:avLst/>
          </a:prstGeom>
          <a:noFill/>
        </p:spPr>
        <p:txBody>
          <a:bodyPr wrap="square">
            <a:spAutoFit/>
          </a:bodyPr>
          <a:lstStyle/>
          <a:p>
            <a:pPr algn="l">
              <a:lnSpc>
                <a:spcPct val="120000"/>
              </a:lnSpc>
              <a:spcAft>
                <a:spcPts val="1000"/>
              </a:spcAft>
            </a:pPr>
            <a:r>
              <a:rPr sz="1600" b="0" i="1">
                <a:solidFill>
                  <a:srgbClr val="71717A"/>
                </a:solidFill>
                <a:latin typeface="Arial"/>
              </a:rPr>
              <a:t>Contact slide. Purpose: how to reach you. Delete this line.</a:t>
            </a:r>
          </a:p>
        </p:txBody>
      </p:sp>
      <p:sp>
        <p:nvSpPr>
          <p:cNvPr id="4" name="TextBox 3"/>
          <p:cNvSpPr txBox="1"/>
          <p:nvPr/>
        </p:nvSpPr>
        <p:spPr>
          <a:xfrm>
            <a:off x="731520" y="2651760"/>
            <a:ext cx="10515600" cy="914400"/>
          </a:xfrm>
          <a:prstGeom prst="rect">
            <a:avLst/>
          </a:prstGeom>
          <a:noFill/>
        </p:spPr>
        <p:txBody>
          <a:bodyPr wrap="square">
            <a:spAutoFit/>
          </a:bodyPr>
          <a:lstStyle/>
          <a:p>
            <a:pPr algn="l">
              <a:lnSpc>
                <a:spcPct val="120000"/>
              </a:lnSpc>
              <a:spcAft>
                <a:spcPts val="1000"/>
              </a:spcAft>
            </a:pPr>
            <a:r>
              <a:rPr sz="4400" b="1" i="0">
                <a:solidFill>
                  <a:srgbClr val="18181B"/>
                </a:solidFill>
                <a:latin typeface="Georgia"/>
              </a:rPr>
              <a:t>YOUR TITLE</a:t>
            </a:r>
          </a:p>
        </p:txBody>
      </p:sp>
      <p:sp>
        <p:nvSpPr>
          <p:cNvPr id="5" name="TextBox 4"/>
          <p:cNvSpPr txBox="1"/>
          <p:nvPr/>
        </p:nvSpPr>
        <p:spPr>
          <a:xfrm>
            <a:off x="731520" y="3749039"/>
            <a:ext cx="10515600" cy="548640"/>
          </a:xfrm>
          <a:prstGeom prst="rect">
            <a:avLst/>
          </a:prstGeom>
          <a:noFill/>
        </p:spPr>
        <p:txBody>
          <a:bodyPr wrap="square">
            <a:spAutoFit/>
          </a:bodyPr>
          <a:lstStyle/>
          <a:p>
            <a:pPr algn="l">
              <a:lnSpc>
                <a:spcPct val="120000"/>
              </a:lnSpc>
              <a:spcAft>
                <a:spcPts val="1000"/>
              </a:spcAft>
            </a:pPr>
            <a:r>
              <a:rPr sz="2800" b="1" i="0">
                <a:solidFill>
                  <a:srgbClr val="18181B"/>
                </a:solidFill>
                <a:latin typeface="Arial"/>
              </a:rPr>
              <a:t>Your Name</a:t>
            </a:r>
          </a:p>
        </p:txBody>
      </p:sp>
      <p:sp>
        <p:nvSpPr>
          <p:cNvPr id="6" name="TextBox 5"/>
          <p:cNvSpPr txBox="1"/>
          <p:nvPr/>
        </p:nvSpPr>
        <p:spPr>
          <a:xfrm>
            <a:off x="731520" y="4343400"/>
            <a:ext cx="10515600" cy="1737360"/>
          </a:xfrm>
          <a:prstGeom prst="rect">
            <a:avLst/>
          </a:prstGeom>
          <a:noFill/>
        </p:spPr>
        <p:txBody>
          <a:bodyPr wrap="square">
            <a:spAutoFit/>
          </a:bodyPr>
          <a:lstStyle/>
          <a:p>
            <a:pPr algn="l">
              <a:lnSpc>
                <a:spcPct val="120000"/>
              </a:lnSpc>
              <a:spcAft>
                <a:spcPts val="1000"/>
              </a:spcAft>
            </a:pPr>
            <a:r>
              <a:rPr sz="2400" b="0" i="0">
                <a:solidFill>
                  <a:srgbClr val="3F3F46"/>
                </a:solidFill>
                <a:latin typeface="Arial"/>
              </a:rPr>
              <a:t>your@email.com</a:t>
            </a:r>
          </a:p>
          <a:p>
            <a:pPr algn="l">
              <a:lnSpc>
                <a:spcPct val="120000"/>
              </a:lnSpc>
              <a:spcAft>
                <a:spcPts val="1000"/>
              </a:spcAft>
            </a:pPr>
            <a:r>
              <a:rPr sz="2400" b="0" i="0">
                <a:solidFill>
                  <a:srgbClr val="3F3F46"/>
                </a:solidFill>
                <a:latin typeface="Arial"/>
              </a:rPr>
              <a:t>Your phone number</a:t>
            </a:r>
          </a:p>
          <a:p>
            <a:pPr algn="l">
              <a:lnSpc>
                <a:spcPct val="120000"/>
              </a:lnSpc>
              <a:spcAft>
                <a:spcPts val="1000"/>
              </a:spcAft>
            </a:pPr>
            <a:r>
              <a:rPr sz="2400" b="0" i="0">
                <a:solidFill>
                  <a:srgbClr val="3F3F46"/>
                </a:solidFill>
                <a:latin typeface="Arial"/>
              </a:rPr>
              <a:t>Agent or producer, if you have 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 template</dc:title>
  <dc:subject/>
  <dc:creator>Scriptopus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